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8" r:id="rId3"/>
    <p:sldId id="272" r:id="rId4"/>
    <p:sldId id="269" r:id="rId5"/>
    <p:sldId id="265" r:id="rId6"/>
    <p:sldId id="270" r:id="rId7"/>
    <p:sldId id="276" r:id="rId8"/>
    <p:sldId id="271" r:id="rId9"/>
    <p:sldId id="277" r:id="rId10"/>
    <p:sldId id="275" r:id="rId11"/>
    <p:sldId id="278" r:id="rId12"/>
    <p:sldId id="273" r:id="rId13"/>
  </p:sldIdLst>
  <p:sldSz cx="11880850" cy="7561263"/>
  <p:notesSz cx="6888163" cy="100171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0808"/>
    <a:srgbClr val="FFCC00"/>
    <a:srgbClr val="9933FF"/>
    <a:srgbClr val="00FF99"/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12" y="-870"/>
      </p:cViewPr>
      <p:guideLst>
        <p:guide orient="horz" pos="2382"/>
        <p:guide pos="37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/>
              <a:t>ДООП размещенных в Навигатор по направленностям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техническая 2 (2,50%)</c:v>
                </c:pt>
                <c:pt idx="1">
                  <c:v>естественнонаучная 2 (2,50%)</c:v>
                </c:pt>
                <c:pt idx="2">
                  <c:v>художественная 48  (60%)</c:v>
                </c:pt>
                <c:pt idx="3">
                  <c:v>туристско-краеведческая 5  (6,25%)</c:v>
                </c:pt>
                <c:pt idx="4">
                  <c:v>физкультурно-спортивная 11 (13,75%)</c:v>
                </c:pt>
                <c:pt idx="5">
                  <c:v>социально-педагогическая 12 (15%)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2.5000000000000008E-2</c:v>
                </c:pt>
                <c:pt idx="1">
                  <c:v>2.5000000000000008E-2</c:v>
                </c:pt>
                <c:pt idx="2" formatCode="0%">
                  <c:v>0.6000000000000002</c:v>
                </c:pt>
                <c:pt idx="3">
                  <c:v>6.2500000000000028E-2</c:v>
                </c:pt>
                <c:pt idx="4">
                  <c:v>0.13750000000000001</c:v>
                </c:pt>
                <c:pt idx="5" formatCode="0%">
                  <c:v>0.15000000000000005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/>
              <a:t>Показатели (в том числе по отраслям)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ДОУ 1 (100%)</c:v>
                </c:pt>
                <c:pt idx="1">
                  <c:v>СОШ 15 (78,9%)</c:v>
                </c:pt>
                <c:pt idx="2">
                  <c:v>УДОД 1 (100%)</c:v>
                </c:pt>
                <c:pt idx="3">
                  <c:v>Культура 2 (100%)</c:v>
                </c:pt>
                <c:pt idx="4">
                  <c:v>Спорт 0 (0%)</c:v>
                </c:pt>
                <c:pt idx="5">
                  <c:v>Молодёжная политика 0 (0%)</c:v>
                </c:pt>
                <c:pt idx="6">
                  <c:v>Негосударственные, частные 0 (0%)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15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ОО зарегистрированных в Навигаторе, (в том числе по отрослям)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УДОД 1 (2,6%)</c:v>
                </c:pt>
                <c:pt idx="1">
                  <c:v>СОШ 15 (38,5%)</c:v>
                </c:pt>
                <c:pt idx="2">
                  <c:v>ДОУ 1 (2,6%)</c:v>
                </c:pt>
                <c:pt idx="3">
                  <c:v>Культура 2 (5,1%)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15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934518917476052"/>
          <c:y val="0.30486928480555725"/>
          <c:w val="0.29361184652475014"/>
          <c:h val="0.480605426997107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35C3AFBE-EFCD-44FE-9CF5-53BE8558C854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51E478F8-0F40-4195-8BB4-8F7173D7E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62857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BB4E02AB-8D11-4593-B45B-15E2B3AB526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93713" y="750888"/>
            <a:ext cx="59007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135"/>
            <a:ext cx="5510530" cy="4507706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5C80BB3C-256A-48F0-97CC-FE1A34406A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07905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6063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4245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047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970212" y="3444575"/>
            <a:ext cx="8019574" cy="208862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970212" y="5516394"/>
            <a:ext cx="8019574" cy="1512253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55452" indent="0" algn="ctr">
              <a:buNone/>
            </a:lvl2pPr>
            <a:lvl3pPr marL="1110905" indent="0" algn="ctr">
              <a:buNone/>
            </a:lvl3pPr>
            <a:lvl4pPr marL="1666357" indent="0" algn="ctr">
              <a:buNone/>
            </a:lvl4pPr>
            <a:lvl5pPr marL="2221809" indent="0" algn="ctr">
              <a:buNone/>
            </a:lvl5pPr>
            <a:lvl6pPr marL="2777261" indent="0" algn="ctr">
              <a:buNone/>
            </a:lvl6pPr>
            <a:lvl7pPr marL="3332714" indent="0" algn="ctr">
              <a:buNone/>
            </a:lvl7pPr>
            <a:lvl8pPr marL="3888166" indent="0" algn="ctr">
              <a:buNone/>
            </a:lvl8pPr>
            <a:lvl9pPr marL="4443618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313511" y="1257014"/>
            <a:ext cx="2520421" cy="495035"/>
          </a:xfrm>
        </p:spPr>
        <p:txBody>
          <a:bodyPr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9555368" y="4572701"/>
            <a:ext cx="4032674" cy="498996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95035" y="0"/>
            <a:ext cx="792057" cy="7561263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59045" y="0"/>
            <a:ext cx="135991" cy="7561263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287092" y="0"/>
            <a:ext cx="236307" cy="7561263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482923" y="0"/>
            <a:ext cx="299204" cy="7561263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38173" y="0"/>
            <a:ext cx="0" cy="7561263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188085" y="0"/>
            <a:ext cx="0" cy="7561263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09752" y="0"/>
            <a:ext cx="0" cy="7561263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243433" y="0"/>
            <a:ext cx="0" cy="7561263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386099" y="0"/>
            <a:ext cx="0" cy="7561263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1841684" y="0"/>
            <a:ext cx="0" cy="7561263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584113" y="0"/>
            <a:ext cx="99007" cy="7561263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792057" y="3780631"/>
            <a:ext cx="1683120" cy="1428239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01612" y="5365820"/>
            <a:ext cx="833406" cy="7072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17646" y="6064702"/>
            <a:ext cx="178213" cy="1512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162314" y="6381706"/>
            <a:ext cx="356426" cy="302451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475177" y="4956828"/>
            <a:ext cx="475234" cy="403267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22287" y="5434123"/>
            <a:ext cx="792057" cy="570594"/>
          </a:xfrm>
        </p:spPr>
        <p:txBody>
          <a:bodyPr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6" y="302803"/>
            <a:ext cx="2178156" cy="6451578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2" y="302802"/>
            <a:ext cx="7821560" cy="645157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594043" y="1764294"/>
            <a:ext cx="9702694" cy="537353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212" y="3192533"/>
            <a:ext cx="8019574" cy="2264178"/>
          </a:xfrm>
        </p:spPr>
        <p:txBody>
          <a:bodyPr/>
          <a:lstStyle>
            <a:lvl1pPr algn="l">
              <a:buNone/>
              <a:defRPr sz="36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0212" y="5523922"/>
            <a:ext cx="8019574" cy="1512253"/>
          </a:xfrm>
        </p:spPr>
        <p:txBody>
          <a:bodyPr anchor="t"/>
          <a:lstStyle>
            <a:lvl1pPr marL="0" indent="0">
              <a:buNone/>
              <a:defRPr sz="2200" b="1">
                <a:solidFill>
                  <a:schemeClr val="tx2"/>
                </a:solidFill>
              </a:defRPr>
            </a:lvl1pPr>
            <a:lvl2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311737" y="1252973"/>
            <a:ext cx="2520421" cy="495035"/>
          </a:xfrm>
        </p:spPr>
        <p:txBody>
          <a:bodyPr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9555611" y="4569547"/>
            <a:ext cx="4032674" cy="49899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95035" y="0"/>
            <a:ext cx="792057" cy="7561263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59045" y="0"/>
            <a:ext cx="135991" cy="7561263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287092" y="0"/>
            <a:ext cx="236307" cy="7561263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482923" y="0"/>
            <a:ext cx="299204" cy="7561263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38173" y="0"/>
            <a:ext cx="0" cy="7561263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188085" y="0"/>
            <a:ext cx="0" cy="7561263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09752" y="0"/>
            <a:ext cx="0" cy="7561263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243433" y="0"/>
            <a:ext cx="0" cy="7561263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386099" y="0"/>
            <a:ext cx="0" cy="7561263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584113" y="0"/>
            <a:ext cx="99007" cy="7561263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792057" y="3780631"/>
            <a:ext cx="1683120" cy="1428239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21195" y="5365820"/>
            <a:ext cx="833406" cy="7072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17646" y="6064702"/>
            <a:ext cx="178213" cy="1512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162314" y="6385066"/>
            <a:ext cx="356426" cy="302451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441447" y="4939284"/>
            <a:ext cx="475234" cy="403267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1821009" y="0"/>
            <a:ext cx="0" cy="7561263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41870" y="5434123"/>
            <a:ext cx="792057" cy="570594"/>
          </a:xfrm>
        </p:spPr>
        <p:txBody>
          <a:bodyPr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594043" y="1764295"/>
            <a:ext cx="4752340" cy="504084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548357" y="1764295"/>
            <a:ext cx="4752340" cy="504084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3" y="301050"/>
            <a:ext cx="9801701" cy="1260211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94043" y="2604435"/>
            <a:ext cx="4752340" cy="428471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680531" y="2604435"/>
            <a:ext cx="4752340" cy="428471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594043" y="1730689"/>
            <a:ext cx="4752340" cy="72588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643404" y="1730689"/>
            <a:ext cx="4752340" cy="72588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385815" y="0"/>
            <a:ext cx="0" cy="7561263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001776" y="3483610"/>
            <a:ext cx="6956362" cy="594043"/>
          </a:xfrm>
        </p:spPr>
        <p:txBody>
          <a:bodyPr anchor="b"/>
          <a:lstStyle>
            <a:lvl1pPr algn="l">
              <a:buNone/>
              <a:defRPr sz="24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851233" y="302450"/>
            <a:ext cx="1984102" cy="5494518"/>
          </a:xfrm>
        </p:spPr>
        <p:txBody>
          <a:bodyPr/>
          <a:lstStyle>
            <a:lvl1pPr marL="0" indent="0">
              <a:spcBef>
                <a:spcPts val="486"/>
              </a:spcBef>
              <a:spcAft>
                <a:spcPts val="1215"/>
              </a:spcAft>
              <a:buNone/>
              <a:defRPr sz="1500"/>
            </a:lvl1pPr>
            <a:lvl2pPr>
              <a:buNone/>
              <a:defRPr sz="15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118581" y="0"/>
            <a:ext cx="0" cy="7561263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045685" y="0"/>
            <a:ext cx="0" cy="7561263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682836" y="0"/>
            <a:ext cx="0" cy="7561263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84822" y="0"/>
            <a:ext cx="396028" cy="7561263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583829" y="0"/>
            <a:ext cx="0" cy="7561263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597718" y="6301053"/>
            <a:ext cx="712851" cy="60490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96028" y="302451"/>
            <a:ext cx="7326524" cy="697652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385815" y="0"/>
            <a:ext cx="0" cy="7561263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597718" y="6301053"/>
            <a:ext cx="712851" cy="60490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73559" y="3483610"/>
            <a:ext cx="6956362" cy="594043"/>
          </a:xfrm>
        </p:spPr>
        <p:txBody>
          <a:bodyPr anchor="b"/>
          <a:lstStyle>
            <a:lvl1pPr algn="l">
              <a:buNone/>
              <a:defRPr sz="24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019574" cy="7561263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9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790839" y="291949"/>
            <a:ext cx="1980142" cy="5464273"/>
          </a:xfrm>
        </p:spPr>
        <p:txBody>
          <a:bodyPr rot="0" spcFirstLastPara="0" vertOverflow="overflow" horzOverflow="overflow" vert="horz" wrap="square" lIns="111090" tIns="55545" rIns="111090" bIns="55545" numCol="1" spcCol="333271" rtlCol="0" fromWordArt="0" anchor="t" anchorCtr="0" forceAA="0" compatLnSpc="1">
            <a:normAutofit/>
          </a:bodyPr>
          <a:lstStyle>
            <a:lvl1pPr marL="0" indent="0">
              <a:spcBef>
                <a:spcPts val="121"/>
              </a:spcBef>
              <a:spcAft>
                <a:spcPts val="486"/>
              </a:spcAft>
              <a:buFontTx/>
              <a:buNone/>
              <a:defRPr sz="15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2836" y="0"/>
            <a:ext cx="0" cy="75612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484822" y="0"/>
            <a:ext cx="396028" cy="7561263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583829" y="0"/>
            <a:ext cx="0" cy="7561263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118581" y="0"/>
            <a:ext cx="0" cy="7561263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045685" y="0"/>
            <a:ext cx="0" cy="7561263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385815" y="0"/>
            <a:ext cx="0" cy="7561263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94043" y="302801"/>
            <a:ext cx="9702694" cy="1260211"/>
          </a:xfrm>
          <a:prstGeom prst="rect">
            <a:avLst/>
          </a:prstGeom>
        </p:spPr>
        <p:txBody>
          <a:bodyPr vert="horz" lIns="111090" tIns="55545" rIns="111090" bIns="55545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94043" y="1764294"/>
            <a:ext cx="9702694" cy="5373538"/>
          </a:xfrm>
          <a:prstGeom prst="rect">
            <a:avLst/>
          </a:prstGeom>
        </p:spPr>
        <p:txBody>
          <a:bodyPr vert="horz" lIns="111090" tIns="55545" rIns="111090" bIns="5554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059014" y="1155008"/>
            <a:ext cx="2217970" cy="498996"/>
          </a:xfrm>
          <a:prstGeom prst="rect">
            <a:avLst/>
          </a:prstGeom>
        </p:spPr>
        <p:txBody>
          <a:bodyPr vert="horz" lIns="111090" tIns="55545" rIns="111090" bIns="55545" anchor="ctr" anchorCtr="0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fld id="{129752F8-1625-4E14-8024-D4D282C9D02C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397242" y="4084497"/>
            <a:ext cx="3528589" cy="475234"/>
          </a:xfrm>
          <a:prstGeom prst="rect">
            <a:avLst/>
          </a:prstGeom>
        </p:spPr>
        <p:txBody>
          <a:bodyPr vert="horz" lIns="111090" tIns="55545" rIns="111090" bIns="55545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99007" y="0"/>
            <a:ext cx="0" cy="7561263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2836" y="0"/>
            <a:ext cx="0" cy="7561263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484822" y="0"/>
            <a:ext cx="396028" cy="7561263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583829" y="0"/>
            <a:ext cx="0" cy="7561263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1090" tIns="55545" rIns="111090" bIns="55545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597718" y="6301053"/>
            <a:ext cx="712851" cy="60490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1090" tIns="55545" rIns="111090" bIns="5554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2075" y="6322056"/>
            <a:ext cx="792057" cy="574656"/>
          </a:xfrm>
          <a:prstGeom prst="rect">
            <a:avLst/>
          </a:prstGeom>
        </p:spPr>
        <p:txBody>
          <a:bodyPr vert="horz" lIns="111090" tIns="55545" rIns="111090" bIns="55545" anchor="ctr"/>
          <a:lstStyle>
            <a:lvl1pPr algn="ctr" eaLnBrk="1" latinLnBrk="0" hangingPunct="1">
              <a:defRPr kumimoji="0" sz="1700" b="1">
                <a:solidFill>
                  <a:srgbClr val="FFFFFF"/>
                </a:solidFill>
              </a:defRPr>
            </a:lvl1pPr>
          </a:lstStyle>
          <a:p>
            <a:fld id="{2275C2C9-3E5C-48B6-87E0-A79AA04D7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3271" indent="-333271" algn="l" rtl="0" eaLnBrk="1" latinLnBrk="0" hangingPunct="1">
        <a:spcBef>
          <a:spcPts val="729"/>
        </a:spcBef>
        <a:buClr>
          <a:schemeClr val="accent1"/>
        </a:buClr>
        <a:buSzPct val="70000"/>
        <a:buFont typeface="Wingdings"/>
        <a:buChar char="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77633" indent="-333271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10905" indent="-222181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44176" indent="-222181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777447" indent="-222181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110719" indent="-222181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6pPr>
      <a:lvl7pPr marL="2443990" indent="-222181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77261" indent="-222181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7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110533" indent="-222181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554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10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663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218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772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3327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881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4436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693379" y="1476374"/>
            <a:ext cx="9004175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dirty="0"/>
              <a:t>Об основных результатах реализации мероприятий </a:t>
            </a:r>
          </a:p>
          <a:p>
            <a:pPr algn="ctr"/>
            <a:r>
              <a:rPr lang="ru-RU" sz="2800" b="1" dirty="0"/>
              <a:t>по внедрению Концепции развития ДОД </a:t>
            </a:r>
          </a:p>
          <a:p>
            <a:pPr algn="ctr"/>
            <a:r>
              <a:rPr lang="ru-RU" sz="2800" b="1" dirty="0"/>
              <a:t>в </a:t>
            </a:r>
            <a:r>
              <a:rPr lang="ru-RU" sz="2800" b="1" dirty="0" err="1" smtClean="0"/>
              <a:t>Ульчском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муниципальном районе</a:t>
            </a:r>
            <a:endParaRPr lang="ru-RU" sz="2800" b="1" dirty="0"/>
          </a:p>
          <a:p>
            <a:pPr algn="ctr"/>
            <a:r>
              <a:rPr lang="ru-RU" sz="2800" b="1" dirty="0"/>
              <a:t>по состоянию на </a:t>
            </a:r>
            <a:r>
              <a:rPr lang="ru-RU" sz="2800" b="1" dirty="0" smtClean="0"/>
              <a:t>15.08.2019 </a:t>
            </a:r>
            <a:r>
              <a:rPr lang="ru-RU" sz="2800" b="1" dirty="0"/>
              <a:t>г.</a:t>
            </a:r>
          </a:p>
          <a:p>
            <a:pPr algn="ctr"/>
            <a:r>
              <a:rPr lang="ru-RU" sz="2800" b="1" dirty="0" smtClean="0"/>
              <a:t> </a:t>
            </a:r>
          </a:p>
          <a:p>
            <a:pPr algn="ctr"/>
            <a:endParaRPr lang="ru-RU" sz="2800" b="1" dirty="0"/>
          </a:p>
          <a:p>
            <a:pPr algn="ctr"/>
            <a:endParaRPr lang="ru-RU" sz="2800" b="1" dirty="0" smtClean="0"/>
          </a:p>
          <a:p>
            <a:pPr algn="ctr"/>
            <a:r>
              <a:rPr lang="ru-RU" sz="2200" b="1" i="1" dirty="0" smtClean="0"/>
              <a:t>Руководитель МОЦ: Ильин Максим Владимирович</a:t>
            </a:r>
            <a:endParaRPr lang="ru-RU" sz="2200" b="1" dirty="0" smtClean="0"/>
          </a:p>
          <a:p>
            <a:pPr algn="ctr"/>
            <a:r>
              <a:rPr lang="ru-RU" sz="2800" b="1" i="1" dirty="0" smtClean="0"/>
              <a:t> </a:t>
            </a:r>
            <a:endParaRPr lang="ru-RU" sz="2800" b="1" dirty="0" smtClean="0"/>
          </a:p>
          <a:p>
            <a:pPr algn="ctr"/>
            <a:endParaRPr lang="ru-RU" sz="2400" dirty="0"/>
          </a:p>
          <a:p>
            <a:pPr algn="ctr"/>
            <a:endParaRPr lang="ru-RU" sz="2400" dirty="0" smtClean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2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 txBox="1"/>
          <p:nvPr/>
        </p:nvSpPr>
        <p:spPr>
          <a:xfrm>
            <a:off x="205308" y="252239"/>
            <a:ext cx="8928992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000">
                <a:solidFill>
                  <a:srgbClr val="1F4DA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Выполнение ключевых показателей на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15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.08.2019 </a:t>
            </a:r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961" y="19084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4131894"/>
              </p:ext>
            </p:extLst>
          </p:nvPr>
        </p:nvGraphicFramePr>
        <p:xfrm>
          <a:off x="179786" y="1044327"/>
          <a:ext cx="11017223" cy="5334568"/>
        </p:xfrm>
        <a:graphic>
          <a:graphicData uri="http://schemas.openxmlformats.org/drawingml/2006/table">
            <a:tbl>
              <a:tblPr firstRow="1" firstCol="1" bandRow="1"/>
              <a:tblGrid>
                <a:gridCol w="576063"/>
                <a:gridCol w="4464498"/>
                <a:gridCol w="936104"/>
                <a:gridCol w="5040558"/>
              </a:tblGrid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п/п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(ед.)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 Доля 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ОО в территории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 зарегистрированных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Навигаторе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85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 по отраслям:   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- образование                                 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43,6%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-УДОД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2,6%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- СОШ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38,5%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- ДОУ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2,6%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- культура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5,1%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- спорт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-молодежная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политика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- негосударственные,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частные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841" y="6444927"/>
            <a:ext cx="9649071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От общего количества ОО, имеющих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лицензии на ведение образовательной деятельности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   сфере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дополнительного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8370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95391629"/>
              </p:ext>
            </p:extLst>
          </p:nvPr>
        </p:nvGraphicFramePr>
        <p:xfrm>
          <a:off x="593725" y="540271"/>
          <a:ext cx="10819308" cy="6597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81918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 txBox="1"/>
          <p:nvPr/>
        </p:nvSpPr>
        <p:spPr>
          <a:xfrm>
            <a:off x="205308" y="252239"/>
            <a:ext cx="8928992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000">
                <a:solidFill>
                  <a:srgbClr val="1F4DA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Выполнение ключевых показателей </a:t>
            </a:r>
            <a:r>
              <a:rPr lang="ru-RU" sz="2400" b="1" i="1" u="sng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2400" b="1" i="1" u="sng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15</a:t>
            </a:r>
            <a:r>
              <a:rPr lang="ru-RU" sz="2400" b="1" i="1" u="sng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.08.2019 </a:t>
            </a:r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961" y="19084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917361" y="190842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861702" y="19032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9781025"/>
              </p:ext>
            </p:extLst>
          </p:nvPr>
        </p:nvGraphicFramePr>
        <p:xfrm>
          <a:off x="320121" y="929137"/>
          <a:ext cx="10876888" cy="6370320"/>
        </p:xfrm>
        <a:graphic>
          <a:graphicData uri="http://schemas.openxmlformats.org/drawingml/2006/table">
            <a:tbl>
              <a:tblPr firstRow="1" firstCol="1" bandRow="1"/>
              <a:tblGrid>
                <a:gridCol w="507736"/>
                <a:gridCol w="8856984"/>
                <a:gridCol w="1512168"/>
              </a:tblGrid>
              <a:tr h="326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(ед.)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Выравнивание доступности предоставления дополнительного образования детей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4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Количество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заочных школ и ежегодных сезонных школ для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мотивированных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школьников 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Количество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внедренных моделей обеспечения доступности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дополнительного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образования для детей из сельской местности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3.3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Количество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разработанных и внедренных разноуровневых (ознакомительный, </a:t>
                      </a: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базовый, продвинутый) программ дополнительного образования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3.4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Количество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реализуемых дополнительных общеобразовательных программ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сетевой форме с использованием ресурсов организаций различных типов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50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3.5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Количество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разработанных и внедренных дистанционных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дополнительного образования детей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направленностям:  - техническая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- естественнонаучная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- художественная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- туристско-краеведческая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- социально-педагогическая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9" marR="36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16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8"/>
          <p:cNvSpPr txBox="1"/>
          <p:nvPr/>
        </p:nvSpPr>
        <p:spPr>
          <a:xfrm>
            <a:off x="3276129" y="224163"/>
            <a:ext cx="469816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000">
                <a:solidFill>
                  <a:srgbClr val="1F4DA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Анализ текущей ситуации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7967461"/>
              </p:ext>
            </p:extLst>
          </p:nvPr>
        </p:nvGraphicFramePr>
        <p:xfrm>
          <a:off x="467817" y="972319"/>
          <a:ext cx="11017224" cy="5420856"/>
        </p:xfrm>
        <a:graphic>
          <a:graphicData uri="http://schemas.openxmlformats.org/drawingml/2006/table">
            <a:tbl>
              <a:tblPr firstRow="1" firstCol="1" bandRow="1"/>
              <a:tblGrid>
                <a:gridCol w="792088"/>
                <a:gridCol w="6408712"/>
                <a:gridCol w="1746300"/>
                <a:gridCol w="2070124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 п/п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(ед.)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от общ. кол.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(%)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 в МО в возрасте от 5 до 18 лет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3030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Детей, охваченных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 (сертификаты учета)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7,9%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Детей, охваченных ЕН и НТ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76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Образовательных организаций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отраслям: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-образование, в том числе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-УДОД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- СОШ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- ДОУ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- культура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- спорт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- молодежная политика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- негосударственные частные                                                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123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/>
          <p:cNvSpPr txBox="1"/>
          <p:nvPr/>
        </p:nvSpPr>
        <p:spPr>
          <a:xfrm>
            <a:off x="3272149" y="278487"/>
            <a:ext cx="469816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000">
                <a:solidFill>
                  <a:srgbClr val="1F4DA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Анализ текущей 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ситуации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8372993"/>
              </p:ext>
            </p:extLst>
          </p:nvPr>
        </p:nvGraphicFramePr>
        <p:xfrm>
          <a:off x="395809" y="758618"/>
          <a:ext cx="11305256" cy="6659880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6912768"/>
                <a:gridCol w="1800200"/>
                <a:gridCol w="2088232"/>
              </a:tblGrid>
              <a:tr h="53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п/п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(ед.)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от общ. кол.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(%)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83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 имеют лицензии на ведение образовательной деятельности в сфере дополнительного образования 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отраслям:   - образование, в том числе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-УДОД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- СОШ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78,9%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- ДОУ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5,8%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молодежная политика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негосударственные частные                                                 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Реализуется  всего ДООП                                                                                                     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 по направленностям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техническая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естественнонаучная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художественная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туристско-краеведческая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6,25%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физкультурно-спортивная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13,75%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социально-педагогическая</a:t>
                      </a: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59" marR="43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3725" y="2381250"/>
            <a:ext cx="1188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0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1444" y="252239"/>
            <a:ext cx="10225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Модель системы ДОД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Ульчском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муниципальном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районе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992675" y="1188343"/>
            <a:ext cx="237626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РМЦ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>
            <a:endCxn id="13" idx="0"/>
          </p:cNvCxnSpPr>
          <p:nvPr/>
        </p:nvCxnSpPr>
        <p:spPr>
          <a:xfrm flipH="1">
            <a:off x="1992075" y="2345348"/>
            <a:ext cx="1356062" cy="859219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48294" y="2345348"/>
            <a:ext cx="1215718" cy="859219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51793" y="3204567"/>
            <a:ext cx="3480564" cy="16561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МОЦ (МБУ ДО ЦВР </a:t>
            </a:r>
            <a:r>
              <a:rPr lang="ru-RU" b="1" dirty="0" err="1" smtClean="0">
                <a:solidFill>
                  <a:schemeClr val="tx1"/>
                </a:solidFill>
              </a:rPr>
              <a:t>с.Богородское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23730" y="3204567"/>
            <a:ext cx="3480564" cy="165618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КОМИТЕТ ПО ОБРАЗОВАНИЮ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342022" y="3204567"/>
            <a:ext cx="3480564" cy="165618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КОМИТЕТ ПО КУЛЬТУРЕ, МОЛОДЕЖНОЙ ПОЛИТИКЕ И СПОРТУ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stCxn id="13" idx="6"/>
            <a:endCxn id="14" idx="2"/>
          </p:cNvCxnSpPr>
          <p:nvPr/>
        </p:nvCxnSpPr>
        <p:spPr>
          <a:xfrm>
            <a:off x="3732357" y="4032659"/>
            <a:ext cx="591373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804294" y="4032659"/>
            <a:ext cx="591373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32356" y="4192256"/>
            <a:ext cx="591373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51793" y="5868863"/>
            <a:ext cx="174028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СОШ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77996" y="5874199"/>
            <a:ext cx="174028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ДОУ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12006" y="5874199"/>
            <a:ext cx="518457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ОБРАЗОВАТЕЛЬНЫЕ УЧРЕЖДЕНИЯ КОМИТЕТА ПО КУЛЬТУРЕ, МОЛОДЁЖНОЙ ПОЛИТИКЕ И СПОРТУ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951444" y="4860751"/>
            <a:ext cx="524485" cy="1008112"/>
          </a:xfrm>
          <a:prstGeom prst="straightConnector1">
            <a:avLst/>
          </a:prstGeom>
          <a:ln w="5715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2" idx="0"/>
          </p:cNvCxnSpPr>
          <p:nvPr/>
        </p:nvCxnSpPr>
        <p:spPr>
          <a:xfrm>
            <a:off x="2772073" y="4860751"/>
            <a:ext cx="576064" cy="1013448"/>
          </a:xfrm>
          <a:prstGeom prst="straightConnector1">
            <a:avLst/>
          </a:prstGeom>
          <a:ln w="5715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348137" y="4500711"/>
            <a:ext cx="2544273" cy="1368152"/>
          </a:xfrm>
          <a:prstGeom prst="straightConnector1">
            <a:avLst/>
          </a:prstGeom>
          <a:ln w="57150">
            <a:solidFill>
              <a:srgbClr val="92D050"/>
            </a:solidFill>
            <a:headEnd type="arrow"/>
            <a:tailEnd type="arrow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1475929" y="4500711"/>
            <a:ext cx="3144344" cy="1224136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907135" y="4811386"/>
            <a:ext cx="2622286" cy="1016496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8244681" y="4716735"/>
            <a:ext cx="864096" cy="1157464"/>
          </a:xfrm>
          <a:prstGeom prst="straightConnector1">
            <a:avLst/>
          </a:prstGeom>
          <a:ln w="5715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248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 txBox="1"/>
          <p:nvPr/>
        </p:nvSpPr>
        <p:spPr>
          <a:xfrm>
            <a:off x="251793" y="203614"/>
            <a:ext cx="7418632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000">
                <a:solidFill>
                  <a:srgbClr val="1F4DA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Выполнение </a:t>
            </a:r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ключевых показателей на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15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.08.2019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г.                                </a:t>
            </a:r>
            <a:endParaRPr lang="ru-RU" sz="2400" b="1" i="1" u="sng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961" y="19084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7178035"/>
              </p:ext>
            </p:extLst>
          </p:nvPr>
        </p:nvGraphicFramePr>
        <p:xfrm>
          <a:off x="179786" y="972320"/>
          <a:ext cx="11305256" cy="3628959"/>
        </p:xfrm>
        <a:graphic>
          <a:graphicData uri="http://schemas.openxmlformats.org/drawingml/2006/table">
            <a:tbl>
              <a:tblPr firstRow="1" firstCol="1" bandRow="1"/>
              <a:tblGrid>
                <a:gridCol w="504055"/>
                <a:gridCol w="7007826"/>
                <a:gridCol w="1849159"/>
                <a:gridCol w="1944216"/>
              </a:tblGrid>
              <a:tr h="864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(ед.)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модели персонифицированного  дополнительного образования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задач плана-графика внедрения ПДО               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 в МО, охваченных системой ПФДО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18,85%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Лимит сертификатов текущего периода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Выдано сертифкатов*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18,85%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Активировано  сертификатов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61,12%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0" marR="49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809" y="4788743"/>
            <a:ext cx="754495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*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  от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количества детей в возрасте от 5 -18 лет</a:t>
            </a:r>
          </a:p>
          <a:p>
            <a:pPr>
              <a:lnSpc>
                <a:spcPct val="115000"/>
              </a:lnSpc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**   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от лимита текущего периода;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***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от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числа выданных сертификатов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32193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 txBox="1"/>
          <p:nvPr/>
        </p:nvSpPr>
        <p:spPr>
          <a:xfrm>
            <a:off x="270125" y="180231"/>
            <a:ext cx="7202608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000">
                <a:solidFill>
                  <a:srgbClr val="1F4DA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Выполнение </a:t>
            </a:r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ключевых показателей на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15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.08.2019</a:t>
            </a:r>
            <a:endParaRPr lang="ru-RU" sz="2400" b="1" i="1" u="sng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961" y="19084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3097350"/>
              </p:ext>
            </p:extLst>
          </p:nvPr>
        </p:nvGraphicFramePr>
        <p:xfrm>
          <a:off x="539825" y="613459"/>
          <a:ext cx="9721080" cy="6203046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4176464"/>
                <a:gridCol w="1368152"/>
                <a:gridCol w="3672408"/>
              </a:tblGrid>
              <a:tr h="671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(ед.)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Внедрение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навигатора по программам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дополнительных</a:t>
                      </a:r>
                      <a:r>
                        <a:rPr lang="ru-RU" sz="20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общеобразовательных</a:t>
                      </a:r>
                      <a:r>
                        <a:rPr lang="ru-RU" sz="20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 ДООП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ДООП размещено в Навигатор                                    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22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 в реестрах:        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бюджетные                                                                                                                                 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сертифицированные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платные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 по направленностям: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техническая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естественнонаучная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художественная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туристско-краеведческая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6,25%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физкультурно-спортивная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13,75%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социально-педагогическая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8" marR="46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67077" y="6948983"/>
            <a:ext cx="8141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* от общего числа;            **  от числа размещенных в Навигаторе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59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163487301"/>
              </p:ext>
            </p:extLst>
          </p:nvPr>
        </p:nvGraphicFramePr>
        <p:xfrm>
          <a:off x="755849" y="540271"/>
          <a:ext cx="9937104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9667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 txBox="1"/>
          <p:nvPr/>
        </p:nvSpPr>
        <p:spPr>
          <a:xfrm>
            <a:off x="205308" y="252239"/>
            <a:ext cx="8928992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90000"/>
              </a:lnSpc>
              <a:defRPr sz="4000">
                <a:solidFill>
                  <a:srgbClr val="1F4DA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Выполнение ключевых показателей на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15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.08.2019 </a:t>
            </a:r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961" y="19084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3683763"/>
              </p:ext>
            </p:extLst>
          </p:nvPr>
        </p:nvGraphicFramePr>
        <p:xfrm>
          <a:off x="228607" y="972319"/>
          <a:ext cx="10536354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576064"/>
                <a:gridCol w="4248473"/>
                <a:gridCol w="936104"/>
                <a:gridCol w="4775713"/>
              </a:tblGrid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п/п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(ед.)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 Доля 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85">
                <a:tc row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 по отраслям:   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- образование                                 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- ДОУ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5,8%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- СОШ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78,9%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-УДОД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- культура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- спорт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-молодежная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политика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- негосударственные,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частные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841" y="6228903"/>
            <a:ext cx="9649071" cy="703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От общего количества ДООП ОО, имеющих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лицензии на ведение образовательной деятельности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в сфере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дополнительного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24453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895826660"/>
              </p:ext>
            </p:extLst>
          </p:nvPr>
        </p:nvGraphicFramePr>
        <p:xfrm>
          <a:off x="683841" y="180231"/>
          <a:ext cx="10369152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83098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1346</TotalTime>
  <Words>696</Words>
  <Application>Microsoft Office PowerPoint</Application>
  <PresentationFormat>Произвольный</PresentationFormat>
  <Paragraphs>319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Amilo</dc:creator>
  <cp:lastModifiedBy>Admin</cp:lastModifiedBy>
  <cp:revision>157</cp:revision>
  <cp:lastPrinted>2019-08-02T04:52:28Z</cp:lastPrinted>
  <dcterms:created xsi:type="dcterms:W3CDTF">2019-07-03T01:30:06Z</dcterms:created>
  <dcterms:modified xsi:type="dcterms:W3CDTF">2019-08-15T08:03:20Z</dcterms:modified>
</cp:coreProperties>
</file>