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3" r:id="rId2"/>
    <p:sldId id="268" r:id="rId3"/>
    <p:sldId id="272" r:id="rId4"/>
    <p:sldId id="269" r:id="rId5"/>
    <p:sldId id="265" r:id="rId6"/>
    <p:sldId id="270" r:id="rId7"/>
    <p:sldId id="276" r:id="rId8"/>
    <p:sldId id="271" r:id="rId9"/>
    <p:sldId id="277" r:id="rId10"/>
    <p:sldId id="275" r:id="rId11"/>
    <p:sldId id="278" r:id="rId12"/>
    <p:sldId id="273" r:id="rId13"/>
  </p:sldIdLst>
  <p:sldSz cx="11880850" cy="7561263"/>
  <p:notesSz cx="6888163" cy="100171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80808"/>
    <a:srgbClr val="FFCC00"/>
    <a:srgbClr val="9933FF"/>
    <a:srgbClr val="00FF99"/>
    <a:srgbClr val="FF33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912" y="-870"/>
      </p:cViewPr>
      <p:guideLst>
        <p:guide orient="horz" pos="2382"/>
        <p:guide pos="374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8"/>
  <c:chart>
    <c:title>
      <c:tx>
        <c:rich>
          <a:bodyPr/>
          <a:lstStyle/>
          <a:p>
            <a:pPr>
              <a:defRPr/>
            </a:pPr>
            <a:r>
              <a:rPr lang="ru-RU"/>
              <a:t>ДООП размещенных в Навигатор по направленностям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техническая 2 (2,50%)</c:v>
                </c:pt>
                <c:pt idx="1">
                  <c:v>естественнонаучная 2 (2,50%)</c:v>
                </c:pt>
                <c:pt idx="2">
                  <c:v>художественная 48  (60%)</c:v>
                </c:pt>
                <c:pt idx="3">
                  <c:v>туристско-краеведческая 5  (6,25%)</c:v>
                </c:pt>
                <c:pt idx="4">
                  <c:v>физкультурно-спортивная 11 (13,75%)</c:v>
                </c:pt>
                <c:pt idx="5">
                  <c:v>социально-педагогическая 12 (15%)</c:v>
                </c:pt>
              </c:strCache>
            </c:strRef>
          </c:cat>
          <c:val>
            <c:numRef>
              <c:f>Лист1!$B$2:$B$7</c:f>
              <c:numCache>
                <c:formatCode>0.00%</c:formatCode>
                <c:ptCount val="6"/>
                <c:pt idx="0">
                  <c:v>2.5000000000000008E-2</c:v>
                </c:pt>
                <c:pt idx="1">
                  <c:v>2.5000000000000008E-2</c:v>
                </c:pt>
                <c:pt idx="2" formatCode="0%">
                  <c:v>0.6000000000000002</c:v>
                </c:pt>
                <c:pt idx="3">
                  <c:v>6.2500000000000028E-2</c:v>
                </c:pt>
                <c:pt idx="4">
                  <c:v>0.13750000000000001</c:v>
                </c:pt>
                <c:pt idx="5" formatCode="0%">
                  <c:v>0.15000000000000005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18"/>
  <c:chart>
    <c:title>
      <c:tx>
        <c:rich>
          <a:bodyPr/>
          <a:lstStyle/>
          <a:p>
            <a:pPr>
              <a:defRPr/>
            </a:pPr>
            <a:r>
              <a:rPr lang="ru-RU"/>
              <a:t>Показатели (в том числе по отраслям)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Лист1!$A$2:$A$8</c:f>
              <c:strCache>
                <c:ptCount val="7"/>
                <c:pt idx="0">
                  <c:v>ДОУ 1 (100%)</c:v>
                </c:pt>
                <c:pt idx="1">
                  <c:v>СОШ 15 (78,9%)</c:v>
                </c:pt>
                <c:pt idx="2">
                  <c:v>УДОД 1 (100%)</c:v>
                </c:pt>
                <c:pt idx="3">
                  <c:v>Культура 2 (100%)</c:v>
                </c:pt>
                <c:pt idx="4">
                  <c:v>Спорт 0 (0%)</c:v>
                </c:pt>
                <c:pt idx="5">
                  <c:v>Молодёжная политика 0 (0%)</c:v>
                </c:pt>
                <c:pt idx="6">
                  <c:v>Негосударственные, частные 0 (0%)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</c:v>
                </c:pt>
                <c:pt idx="1">
                  <c:v>15</c:v>
                </c:pt>
                <c:pt idx="2">
                  <c:v>1</c:v>
                </c:pt>
                <c:pt idx="3">
                  <c:v>2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8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ОО зарегистрированных в Навигаторе, (в том числе по отрослям)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УДОД 1 (2,6%)</c:v>
                </c:pt>
                <c:pt idx="1">
                  <c:v>СОШ 15 (38,5%)</c:v>
                </c:pt>
                <c:pt idx="2">
                  <c:v>ДОУ 1 (2,6%)</c:v>
                </c:pt>
                <c:pt idx="3">
                  <c:v>Культура 2 (5,1%)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</c:v>
                </c:pt>
                <c:pt idx="1">
                  <c:v>15</c:v>
                </c:pt>
                <c:pt idx="2">
                  <c:v>1</c:v>
                </c:pt>
                <c:pt idx="3">
                  <c:v>2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9934518917476052"/>
          <c:y val="0.30486928480555725"/>
          <c:w val="0.29361184652475014"/>
          <c:h val="0.4806054269971074"/>
        </c:manualLayout>
      </c:layout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0856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0856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r">
              <a:defRPr sz="1300"/>
            </a:lvl1pPr>
          </a:lstStyle>
          <a:p>
            <a:fld id="{35C3AFBE-EFCD-44FE-9CF5-53BE8558C854}" type="datetimeFigureOut">
              <a:rPr lang="ru-RU" smtClean="0"/>
              <a:pPr/>
              <a:t>15.08.2019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514530"/>
            <a:ext cx="2984871" cy="500856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901698" y="9514530"/>
            <a:ext cx="2984871" cy="500856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r">
              <a:defRPr sz="1300"/>
            </a:lvl1pPr>
          </a:lstStyle>
          <a:p>
            <a:fld id="{51E478F8-0F40-4195-8BB4-8F7173D7E5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162857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0856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0856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r">
              <a:defRPr sz="1300"/>
            </a:lvl1pPr>
          </a:lstStyle>
          <a:p>
            <a:fld id="{BB4E02AB-8D11-4593-B45B-15E2B3AB526A}" type="datetimeFigureOut">
              <a:rPr lang="ru-RU" smtClean="0"/>
              <a:pPr/>
              <a:t>15.08.2019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93713" y="750888"/>
            <a:ext cx="5900737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97" tIns="48299" rIns="96597" bIns="4829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758135"/>
            <a:ext cx="5510530" cy="4507706"/>
          </a:xfrm>
          <a:prstGeom prst="rect">
            <a:avLst/>
          </a:prstGeom>
        </p:spPr>
        <p:txBody>
          <a:bodyPr vert="horz" lIns="96597" tIns="48299" rIns="96597" bIns="48299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4530"/>
            <a:ext cx="2984871" cy="500856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4530"/>
            <a:ext cx="2984871" cy="500856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r">
              <a:defRPr sz="1300"/>
            </a:lvl1pPr>
          </a:lstStyle>
          <a:p>
            <a:fld id="{5C80BB3C-256A-48F0-97CC-FE1A34406A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8079051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66063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742459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90475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970212" y="3444575"/>
            <a:ext cx="8019574" cy="208862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970212" y="5516394"/>
            <a:ext cx="8019574" cy="1512253"/>
          </a:xfrm>
        </p:spPr>
        <p:txBody>
          <a:bodyPr/>
          <a:lstStyle>
            <a:lvl1pPr marL="0" indent="0" algn="l">
              <a:buNone/>
              <a:defRPr sz="2200" b="1">
                <a:solidFill>
                  <a:schemeClr val="tx2"/>
                </a:solidFill>
              </a:defRPr>
            </a:lvl1pPr>
            <a:lvl2pPr marL="555452" indent="0" algn="ctr">
              <a:buNone/>
            </a:lvl2pPr>
            <a:lvl3pPr marL="1110905" indent="0" algn="ctr">
              <a:buNone/>
            </a:lvl3pPr>
            <a:lvl4pPr marL="1666357" indent="0" algn="ctr">
              <a:buNone/>
            </a:lvl4pPr>
            <a:lvl5pPr marL="2221809" indent="0" algn="ctr">
              <a:buNone/>
            </a:lvl5pPr>
            <a:lvl6pPr marL="2777261" indent="0" algn="ctr">
              <a:buNone/>
            </a:lvl6pPr>
            <a:lvl7pPr marL="3332714" indent="0" algn="ctr">
              <a:buNone/>
            </a:lvl7pPr>
            <a:lvl8pPr marL="3888166" indent="0" algn="ctr">
              <a:buNone/>
            </a:lvl8pPr>
            <a:lvl9pPr marL="4443618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313511" y="1257014"/>
            <a:ext cx="2520421" cy="495035"/>
          </a:xfrm>
        </p:spPr>
        <p:txBody>
          <a:bodyPr/>
          <a:lstStyle/>
          <a:p>
            <a:fld id="{129752F8-1625-4E14-8024-D4D282C9D02C}" type="datetimeFigureOut">
              <a:rPr lang="ru-RU" smtClean="0"/>
              <a:pPr/>
              <a:t>15.08.2019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9555368" y="4572701"/>
            <a:ext cx="4032674" cy="498996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495035" y="0"/>
            <a:ext cx="792057" cy="7561263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1090" tIns="55545" rIns="111090" bIns="5554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359045" y="0"/>
            <a:ext cx="135991" cy="7561263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1090" tIns="55545" rIns="111090" bIns="5554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1287092" y="0"/>
            <a:ext cx="236307" cy="7561263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1090" tIns="55545" rIns="111090" bIns="5554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482923" y="0"/>
            <a:ext cx="299204" cy="7561263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1090" tIns="55545" rIns="111090" bIns="5554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38173" y="0"/>
            <a:ext cx="0" cy="7561263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1090" tIns="55545" rIns="111090" bIns="55545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1188085" y="0"/>
            <a:ext cx="0" cy="7561263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1090" tIns="55545" rIns="111090" bIns="55545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1109752" y="0"/>
            <a:ext cx="0" cy="7561263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1090" tIns="55545" rIns="111090" bIns="55545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2243433" y="0"/>
            <a:ext cx="0" cy="7561263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1090" tIns="55545" rIns="111090" bIns="55545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386099" y="0"/>
            <a:ext cx="0" cy="7561263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1090" tIns="55545" rIns="111090" bIns="55545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11841684" y="0"/>
            <a:ext cx="0" cy="7561263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1090" tIns="55545" rIns="111090" bIns="55545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584113" y="0"/>
            <a:ext cx="99007" cy="7561263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1090" tIns="55545" rIns="111090" bIns="5554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792057" y="3780631"/>
            <a:ext cx="1683120" cy="1428239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1090" tIns="55545" rIns="111090" bIns="5554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701612" y="5365820"/>
            <a:ext cx="833406" cy="70720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1090" tIns="55545" rIns="111090" bIns="5554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417646" y="6064702"/>
            <a:ext cx="178213" cy="1512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1090" tIns="55545" rIns="111090" bIns="5554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2162314" y="6381706"/>
            <a:ext cx="356426" cy="302451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1090" tIns="55545" rIns="111090" bIns="5554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2475177" y="4956828"/>
            <a:ext cx="475234" cy="403267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1090" tIns="55545" rIns="111090" bIns="5554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722287" y="5434123"/>
            <a:ext cx="792057" cy="570594"/>
          </a:xfrm>
        </p:spPr>
        <p:txBody>
          <a:bodyPr/>
          <a:lstStyle/>
          <a:p>
            <a:fld id="{2275C2C9-3E5C-48B6-87E0-A79AA04D7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752F8-1625-4E14-8024-D4D282C9D02C}" type="datetimeFigureOut">
              <a:rPr lang="ru-RU" smtClean="0"/>
              <a:pPr/>
              <a:t>15.08.2019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5C2C9-3E5C-48B6-87E0-A79AA04D7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613616" y="302803"/>
            <a:ext cx="2178156" cy="6451578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94042" y="302802"/>
            <a:ext cx="7821560" cy="6451578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752F8-1625-4E14-8024-D4D282C9D02C}" type="datetimeFigureOut">
              <a:rPr lang="ru-RU" smtClean="0"/>
              <a:pPr/>
              <a:t>15.08.2019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5C2C9-3E5C-48B6-87E0-A79AA04D7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594043" y="1764294"/>
            <a:ext cx="9702694" cy="537353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29752F8-1625-4E14-8024-D4D282C9D02C}" type="datetimeFigureOut">
              <a:rPr lang="ru-RU" smtClean="0"/>
              <a:pPr/>
              <a:t>15.08.2019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275C2C9-3E5C-48B6-87E0-A79AA04D7A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70212" y="3192533"/>
            <a:ext cx="8019574" cy="2264178"/>
          </a:xfrm>
        </p:spPr>
        <p:txBody>
          <a:bodyPr/>
          <a:lstStyle>
            <a:lvl1pPr algn="l">
              <a:buNone/>
              <a:defRPr sz="36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70212" y="5523922"/>
            <a:ext cx="8019574" cy="1512253"/>
          </a:xfrm>
        </p:spPr>
        <p:txBody>
          <a:bodyPr anchor="t"/>
          <a:lstStyle>
            <a:lvl1pPr marL="0" indent="0">
              <a:buNone/>
              <a:defRPr sz="2200" b="1">
                <a:solidFill>
                  <a:schemeClr val="tx2"/>
                </a:solidFill>
              </a:defRPr>
            </a:lvl1pPr>
            <a:lvl2pPr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311737" y="1252973"/>
            <a:ext cx="2520421" cy="495035"/>
          </a:xfrm>
        </p:spPr>
        <p:txBody>
          <a:bodyPr/>
          <a:lstStyle/>
          <a:p>
            <a:fld id="{129752F8-1625-4E14-8024-D4D282C9D02C}" type="datetimeFigureOut">
              <a:rPr lang="ru-RU" smtClean="0"/>
              <a:pPr/>
              <a:t>15.08.2019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9555611" y="4569547"/>
            <a:ext cx="4032674" cy="498996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495035" y="0"/>
            <a:ext cx="792057" cy="7561263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1090" tIns="55545" rIns="111090" bIns="5554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59045" y="0"/>
            <a:ext cx="135991" cy="7561263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1090" tIns="55545" rIns="111090" bIns="5554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1287092" y="0"/>
            <a:ext cx="236307" cy="7561263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1090" tIns="55545" rIns="111090" bIns="5554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482923" y="0"/>
            <a:ext cx="299204" cy="7561263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1090" tIns="55545" rIns="111090" bIns="5554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38173" y="0"/>
            <a:ext cx="0" cy="7561263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1090" tIns="55545" rIns="111090" bIns="55545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188085" y="0"/>
            <a:ext cx="0" cy="7561263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1090" tIns="55545" rIns="111090" bIns="55545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109752" y="0"/>
            <a:ext cx="0" cy="7561263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1090" tIns="55545" rIns="111090" bIns="55545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2243433" y="0"/>
            <a:ext cx="0" cy="7561263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1090" tIns="55545" rIns="111090" bIns="55545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386099" y="0"/>
            <a:ext cx="0" cy="7561263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1090" tIns="55545" rIns="111090" bIns="55545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584113" y="0"/>
            <a:ext cx="99007" cy="7561263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1090" tIns="55545" rIns="111090" bIns="5554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792057" y="3780631"/>
            <a:ext cx="1683120" cy="1428239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1090" tIns="55545" rIns="111090" bIns="5554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721195" y="5365820"/>
            <a:ext cx="833406" cy="70720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1090" tIns="55545" rIns="111090" bIns="5554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417646" y="6064702"/>
            <a:ext cx="178213" cy="1512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1090" tIns="55545" rIns="111090" bIns="5554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2162314" y="6385066"/>
            <a:ext cx="356426" cy="302451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1090" tIns="55545" rIns="111090" bIns="5554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2441447" y="4939284"/>
            <a:ext cx="475234" cy="403267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1090" tIns="55545" rIns="111090" bIns="5554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11821009" y="0"/>
            <a:ext cx="0" cy="7561263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1090" tIns="55545" rIns="111090" bIns="55545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741870" y="5434123"/>
            <a:ext cx="792057" cy="570594"/>
          </a:xfrm>
        </p:spPr>
        <p:txBody>
          <a:bodyPr/>
          <a:lstStyle/>
          <a:p>
            <a:fld id="{2275C2C9-3E5C-48B6-87E0-A79AA04D7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752F8-1625-4E14-8024-D4D282C9D02C}" type="datetimeFigureOut">
              <a:rPr lang="ru-RU" smtClean="0"/>
              <a:pPr/>
              <a:t>15.08.2019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5C2C9-3E5C-48B6-87E0-A79AA04D7A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594043" y="1764295"/>
            <a:ext cx="4752340" cy="504084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5548357" y="1764295"/>
            <a:ext cx="4752340" cy="504084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4043" y="301050"/>
            <a:ext cx="9801701" cy="1260211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752F8-1625-4E14-8024-D4D282C9D02C}" type="datetimeFigureOut">
              <a:rPr lang="ru-RU" smtClean="0"/>
              <a:pPr/>
              <a:t>15.08.2019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5C2C9-3E5C-48B6-87E0-A79AA04D7A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594043" y="2604435"/>
            <a:ext cx="4752340" cy="4284716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5680531" y="2604435"/>
            <a:ext cx="4752340" cy="4284716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594043" y="1730689"/>
            <a:ext cx="4752340" cy="725881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4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5643404" y="1730689"/>
            <a:ext cx="4752340" cy="725881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4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29752F8-1625-4E14-8024-D4D282C9D02C}" type="datetimeFigureOut">
              <a:rPr lang="ru-RU" smtClean="0"/>
              <a:pPr/>
              <a:t>15.08.2019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275C2C9-3E5C-48B6-87E0-A79AA04D7A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752F8-1625-4E14-8024-D4D282C9D02C}" type="datetimeFigureOut">
              <a:rPr lang="ru-RU" smtClean="0"/>
              <a:pPr/>
              <a:t>15.08.2019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5C2C9-3E5C-48B6-87E0-A79AA04D7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1385815" y="0"/>
            <a:ext cx="0" cy="7561263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1090" tIns="55545" rIns="111090" bIns="55545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5001776" y="3483610"/>
            <a:ext cx="6956362" cy="594043"/>
          </a:xfrm>
        </p:spPr>
        <p:txBody>
          <a:bodyPr anchor="b"/>
          <a:lstStyle>
            <a:lvl1pPr algn="l">
              <a:buNone/>
              <a:defRPr sz="24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8851233" y="302450"/>
            <a:ext cx="1984102" cy="5494518"/>
          </a:xfrm>
        </p:spPr>
        <p:txBody>
          <a:bodyPr/>
          <a:lstStyle>
            <a:lvl1pPr marL="0" indent="0">
              <a:spcBef>
                <a:spcPts val="486"/>
              </a:spcBef>
              <a:spcAft>
                <a:spcPts val="1215"/>
              </a:spcAft>
              <a:buNone/>
              <a:defRPr sz="1500"/>
            </a:lvl1pPr>
            <a:lvl2pPr>
              <a:buNone/>
              <a:defRPr sz="1500"/>
            </a:lvl2pPr>
            <a:lvl3pPr>
              <a:buNone/>
              <a:defRPr sz="1200"/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8118581" y="0"/>
            <a:ext cx="0" cy="7561263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1090" tIns="55545" rIns="111090" bIns="55545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045685" y="0"/>
            <a:ext cx="0" cy="7561263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1090" tIns="55545" rIns="111090" bIns="55545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1682836" y="0"/>
            <a:ext cx="0" cy="7561263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1090" tIns="55545" rIns="111090" bIns="55545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84822" y="0"/>
            <a:ext cx="396028" cy="7561263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1090" tIns="55545" rIns="111090" bIns="5554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1583829" y="0"/>
            <a:ext cx="0" cy="7561263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1090" tIns="55545" rIns="111090" bIns="55545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10597718" y="6301053"/>
            <a:ext cx="712851" cy="604901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1090" tIns="55545" rIns="111090" bIns="5554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96028" y="302451"/>
            <a:ext cx="7326524" cy="6976525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29752F8-1625-4E14-8024-D4D282C9D02C}" type="datetimeFigureOut">
              <a:rPr lang="ru-RU" smtClean="0"/>
              <a:pPr/>
              <a:t>15.08.2019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275C2C9-3E5C-48B6-87E0-A79AA04D7A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1385815" y="0"/>
            <a:ext cx="0" cy="7561263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1090" tIns="55545" rIns="111090" bIns="55545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0597718" y="6301053"/>
            <a:ext cx="712851" cy="604901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1090" tIns="55545" rIns="111090" bIns="5554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4973559" y="3483610"/>
            <a:ext cx="6956362" cy="594043"/>
          </a:xfrm>
        </p:spPr>
        <p:txBody>
          <a:bodyPr anchor="b"/>
          <a:lstStyle>
            <a:lvl1pPr algn="l">
              <a:buNone/>
              <a:defRPr sz="24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8019574" cy="7561263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9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790839" y="291949"/>
            <a:ext cx="1980142" cy="5464273"/>
          </a:xfrm>
        </p:spPr>
        <p:txBody>
          <a:bodyPr rot="0" spcFirstLastPara="0" vertOverflow="overflow" horzOverflow="overflow" vert="horz" wrap="square" lIns="111090" tIns="55545" rIns="111090" bIns="55545" numCol="1" spcCol="333271" rtlCol="0" fromWordArt="0" anchor="t" anchorCtr="0" forceAA="0" compatLnSpc="1">
            <a:normAutofit/>
          </a:bodyPr>
          <a:lstStyle>
            <a:lvl1pPr marL="0" indent="0">
              <a:spcBef>
                <a:spcPts val="121"/>
              </a:spcBef>
              <a:spcAft>
                <a:spcPts val="486"/>
              </a:spcAft>
              <a:buFontTx/>
              <a:buNone/>
              <a:defRPr sz="1500"/>
            </a:lvl1pPr>
            <a:lvl2pPr>
              <a:defRPr sz="15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1682836" y="0"/>
            <a:ext cx="0" cy="7561263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1090" tIns="55545" rIns="111090" bIns="55545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11484822" y="0"/>
            <a:ext cx="396028" cy="7561263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1090" tIns="55545" rIns="111090" bIns="5554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1583829" y="0"/>
            <a:ext cx="0" cy="7561263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1090" tIns="55545" rIns="111090" bIns="55545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8118581" y="0"/>
            <a:ext cx="0" cy="7561263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1090" tIns="55545" rIns="111090" bIns="55545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045685" y="0"/>
            <a:ext cx="0" cy="7561263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1090" tIns="55545" rIns="111090" bIns="55545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29752F8-1625-4E14-8024-D4D282C9D02C}" type="datetimeFigureOut">
              <a:rPr lang="ru-RU" smtClean="0"/>
              <a:pPr/>
              <a:t>15.08.2019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275C2C9-3E5C-48B6-87E0-A79AA04D7A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1385815" y="0"/>
            <a:ext cx="0" cy="7561263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1090" tIns="55545" rIns="111090" bIns="55545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594043" y="302801"/>
            <a:ext cx="9702694" cy="1260211"/>
          </a:xfrm>
          <a:prstGeom prst="rect">
            <a:avLst/>
          </a:prstGeom>
        </p:spPr>
        <p:txBody>
          <a:bodyPr vert="horz" lIns="111090" tIns="55545" rIns="111090" bIns="55545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594043" y="1764294"/>
            <a:ext cx="9702694" cy="5373538"/>
          </a:xfrm>
          <a:prstGeom prst="rect">
            <a:avLst/>
          </a:prstGeom>
        </p:spPr>
        <p:txBody>
          <a:bodyPr vert="horz" lIns="111090" tIns="55545" rIns="111090" bIns="55545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10059014" y="1155008"/>
            <a:ext cx="2217970" cy="498996"/>
          </a:xfrm>
          <a:prstGeom prst="rect">
            <a:avLst/>
          </a:prstGeom>
        </p:spPr>
        <p:txBody>
          <a:bodyPr vert="horz" lIns="111090" tIns="55545" rIns="111090" bIns="55545" anchor="ctr" anchorCtr="0"/>
          <a:lstStyle>
            <a:lvl1pPr algn="r" eaLnBrk="1" latinLnBrk="0" hangingPunct="1">
              <a:defRPr kumimoji="0" sz="1500">
                <a:solidFill>
                  <a:schemeClr val="tx2"/>
                </a:solidFill>
              </a:defRPr>
            </a:lvl1pPr>
          </a:lstStyle>
          <a:p>
            <a:fld id="{129752F8-1625-4E14-8024-D4D282C9D02C}" type="datetimeFigureOut">
              <a:rPr lang="ru-RU" smtClean="0"/>
              <a:pPr/>
              <a:t>15.08.2019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9397242" y="4084497"/>
            <a:ext cx="3528589" cy="475234"/>
          </a:xfrm>
          <a:prstGeom prst="rect">
            <a:avLst/>
          </a:prstGeom>
        </p:spPr>
        <p:txBody>
          <a:bodyPr vert="horz" lIns="111090" tIns="55545" rIns="111090" bIns="55545" anchor="ctr" anchorCtr="0"/>
          <a:lstStyle>
            <a:lvl1pPr algn="l" eaLnBrk="1" latinLnBrk="0" hangingPunct="1">
              <a:defRPr kumimoji="0" sz="15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99007" y="0"/>
            <a:ext cx="0" cy="7561263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1090" tIns="55545" rIns="111090" bIns="55545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1682836" y="0"/>
            <a:ext cx="0" cy="7561263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1090" tIns="55545" rIns="111090" bIns="55545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11484822" y="0"/>
            <a:ext cx="396028" cy="7561263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1090" tIns="55545" rIns="111090" bIns="5554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1583829" y="0"/>
            <a:ext cx="0" cy="7561263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1090" tIns="55545" rIns="111090" bIns="55545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10597718" y="6301053"/>
            <a:ext cx="712851" cy="604901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1090" tIns="55545" rIns="111090" bIns="5554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0562075" y="6322056"/>
            <a:ext cx="792057" cy="574656"/>
          </a:xfrm>
          <a:prstGeom prst="rect">
            <a:avLst/>
          </a:prstGeom>
        </p:spPr>
        <p:txBody>
          <a:bodyPr vert="horz" lIns="111090" tIns="55545" rIns="111090" bIns="55545" anchor="ctr"/>
          <a:lstStyle>
            <a:lvl1pPr algn="ctr" eaLnBrk="1" latinLnBrk="0" hangingPunct="1">
              <a:defRPr kumimoji="0" sz="1700" b="1">
                <a:solidFill>
                  <a:srgbClr val="FFFFFF"/>
                </a:solidFill>
              </a:defRPr>
            </a:lvl1pPr>
          </a:lstStyle>
          <a:p>
            <a:fld id="{2275C2C9-3E5C-48B6-87E0-A79AA04D7A4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33271" indent="-333271" algn="l" rtl="0" eaLnBrk="1" latinLnBrk="0" hangingPunct="1">
        <a:spcBef>
          <a:spcPts val="729"/>
        </a:spcBef>
        <a:buClr>
          <a:schemeClr val="accent1"/>
        </a:buClr>
        <a:buSzPct val="70000"/>
        <a:buFont typeface="Wingdings"/>
        <a:buChar char="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77633" indent="-333271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10905" indent="-222181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4176" indent="-222181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777447" indent="-222181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110719" indent="-222181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900" kern="1200">
          <a:solidFill>
            <a:schemeClr val="tx2"/>
          </a:solidFill>
          <a:latin typeface="+mn-lt"/>
          <a:ea typeface="+mn-ea"/>
          <a:cs typeface="+mn-cs"/>
        </a:defRPr>
      </a:lvl6pPr>
      <a:lvl7pPr marL="2443990" indent="-222181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7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77261" indent="-222181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7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3110533" indent="-222181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7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554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1090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6635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2218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7772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33271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8881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44361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1693379" y="1476374"/>
            <a:ext cx="9004175" cy="5478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sz="2800" b="1" dirty="0"/>
              <a:t>Об основных результатах реализации мероприятий </a:t>
            </a:r>
          </a:p>
          <a:p>
            <a:pPr algn="ctr"/>
            <a:r>
              <a:rPr lang="ru-RU" sz="2800" b="1" dirty="0"/>
              <a:t>по внедрению Концепции развития ДОД </a:t>
            </a:r>
          </a:p>
          <a:p>
            <a:pPr algn="ctr"/>
            <a:r>
              <a:rPr lang="ru-RU" sz="2800" b="1" dirty="0"/>
              <a:t>в </a:t>
            </a:r>
            <a:r>
              <a:rPr lang="ru-RU" sz="2800" b="1" dirty="0" err="1" smtClean="0"/>
              <a:t>Ульчском</a:t>
            </a:r>
            <a:endParaRPr lang="ru-RU" sz="2800" b="1" dirty="0" smtClean="0"/>
          </a:p>
          <a:p>
            <a:pPr algn="ctr"/>
            <a:r>
              <a:rPr lang="ru-RU" sz="2800" b="1" dirty="0" smtClean="0"/>
              <a:t>муниципальном районе</a:t>
            </a:r>
            <a:endParaRPr lang="ru-RU" sz="2800" b="1" dirty="0"/>
          </a:p>
          <a:p>
            <a:pPr algn="ctr"/>
            <a:r>
              <a:rPr lang="ru-RU" sz="2800" b="1" dirty="0"/>
              <a:t>по состоянию на </a:t>
            </a:r>
            <a:r>
              <a:rPr lang="ru-RU" sz="2800" b="1" dirty="0" smtClean="0"/>
              <a:t>15.08.2019 </a:t>
            </a:r>
            <a:r>
              <a:rPr lang="ru-RU" sz="2800" b="1" dirty="0"/>
              <a:t>г.</a:t>
            </a:r>
          </a:p>
          <a:p>
            <a:pPr algn="ctr"/>
            <a:r>
              <a:rPr lang="ru-RU" sz="2800" b="1" dirty="0" smtClean="0"/>
              <a:t> </a:t>
            </a:r>
          </a:p>
          <a:p>
            <a:pPr algn="ctr"/>
            <a:endParaRPr lang="ru-RU" sz="2800" b="1" dirty="0"/>
          </a:p>
          <a:p>
            <a:pPr algn="ctr"/>
            <a:endParaRPr lang="ru-RU" sz="2800" b="1" dirty="0" smtClean="0"/>
          </a:p>
          <a:p>
            <a:pPr algn="ctr"/>
            <a:r>
              <a:rPr lang="ru-RU" sz="2200" b="1" i="1" dirty="0" smtClean="0"/>
              <a:t>Руководитель МОЦ: Ильин Максим Владимирович</a:t>
            </a:r>
            <a:endParaRPr lang="ru-RU" sz="2200" b="1" dirty="0" smtClean="0"/>
          </a:p>
          <a:p>
            <a:pPr algn="ctr"/>
            <a:r>
              <a:rPr lang="ru-RU" sz="2800" b="1" i="1" dirty="0" smtClean="0"/>
              <a:t> </a:t>
            </a:r>
            <a:endParaRPr lang="ru-RU" sz="2800" b="1" dirty="0" smtClean="0"/>
          </a:p>
          <a:p>
            <a:pPr algn="ctr"/>
            <a:endParaRPr lang="ru-RU" sz="2400" dirty="0"/>
          </a:p>
          <a:p>
            <a:pPr algn="ctr"/>
            <a:endParaRPr lang="ru-RU" sz="2400" dirty="0" smtClean="0">
              <a:solidFill>
                <a:srgbClr val="0070C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6721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8"/>
          <p:cNvSpPr txBox="1"/>
          <p:nvPr/>
        </p:nvSpPr>
        <p:spPr>
          <a:xfrm>
            <a:off x="205308" y="252239"/>
            <a:ext cx="8928992" cy="424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lnSpc>
                <a:spcPct val="90000"/>
              </a:lnSpc>
              <a:defRPr sz="4000">
                <a:solidFill>
                  <a:srgbClr val="1F4DA9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r>
              <a:rPr lang="ru-RU" sz="2400" b="1" i="1" u="sng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Выполнение ключевых показателей на </a:t>
            </a:r>
            <a:r>
              <a:rPr lang="ru-RU" sz="2400" b="1" i="1" u="sng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15</a:t>
            </a:r>
            <a:r>
              <a:rPr lang="ru-RU" sz="2400" b="1" i="1" u="sng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.08.2019 </a:t>
            </a:r>
            <a:r>
              <a:rPr lang="ru-RU" sz="2400" b="1" i="1" u="sng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г.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63961" y="190842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784131894"/>
              </p:ext>
            </p:extLst>
          </p:nvPr>
        </p:nvGraphicFramePr>
        <p:xfrm>
          <a:off x="179786" y="1044327"/>
          <a:ext cx="11017223" cy="5334568"/>
        </p:xfrm>
        <a:graphic>
          <a:graphicData uri="http://schemas.openxmlformats.org/drawingml/2006/table">
            <a:tbl>
              <a:tblPr firstRow="1" firstCol="1" bandRow="1"/>
              <a:tblGrid>
                <a:gridCol w="576063"/>
                <a:gridCol w="4464498"/>
                <a:gridCol w="936104"/>
                <a:gridCol w="5040558"/>
              </a:tblGrid>
              <a:tr h="10515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п/п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Показатель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(ед.)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* Доля (%)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0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2.5</a:t>
                      </a:r>
                      <a:endParaRPr lang="ru-RU" sz="20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ОО в территории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39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X</a:t>
                      </a:r>
                      <a:endParaRPr lang="ru-RU" sz="200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0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2.6</a:t>
                      </a:r>
                      <a:endParaRPr lang="ru-RU" sz="20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 зарегистрированных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 Навигаторе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48,7%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685"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том числе по отраслям:         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- образование                                       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43,6%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4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        -УДОД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2,6%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4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        - СОШ 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38,5%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4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        - ДОУ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2,6%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4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- культура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5,1%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4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- спорт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4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-молодежная </a:t>
                      </a: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политика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4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- негосударственные,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частные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83841" y="6444927"/>
            <a:ext cx="9649071" cy="72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От общего количества ОО, имеющих </a:t>
            </a:r>
            <a:r>
              <a:rPr lang="ru-RU" dirty="0">
                <a:latin typeface="Times New Roman" pitchFamily="18" charset="0"/>
                <a:ea typeface="Calibri"/>
                <a:cs typeface="Times New Roman" pitchFamily="18" charset="0"/>
              </a:rPr>
              <a:t>лицензии на ведение образовательной деятельности </a:t>
            </a: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в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     сфере </a:t>
            </a:r>
            <a:r>
              <a:rPr lang="ru-RU" dirty="0">
                <a:latin typeface="Times New Roman" pitchFamily="18" charset="0"/>
                <a:ea typeface="Calibri"/>
                <a:cs typeface="Times New Roman" pitchFamily="18" charset="0"/>
              </a:rPr>
              <a:t>дополнительного образования</a:t>
            </a:r>
          </a:p>
        </p:txBody>
      </p:sp>
    </p:spTree>
    <p:extLst>
      <p:ext uri="{BB962C8B-B14F-4D97-AF65-F5344CB8AC3E}">
        <p14:creationId xmlns="" xmlns:p14="http://schemas.microsoft.com/office/powerpoint/2010/main" val="83707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395391629"/>
              </p:ext>
            </p:extLst>
          </p:nvPr>
        </p:nvGraphicFramePr>
        <p:xfrm>
          <a:off x="593725" y="540271"/>
          <a:ext cx="10819308" cy="65971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4281918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8"/>
          <p:cNvSpPr txBox="1"/>
          <p:nvPr/>
        </p:nvSpPr>
        <p:spPr>
          <a:xfrm>
            <a:off x="205308" y="252239"/>
            <a:ext cx="8928992" cy="424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lnSpc>
                <a:spcPct val="90000"/>
              </a:lnSpc>
              <a:defRPr sz="4000">
                <a:solidFill>
                  <a:srgbClr val="1F4DA9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r>
              <a:rPr lang="ru-RU" sz="2400" b="1" i="1" u="sng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Выполнение ключевых показателей </a:t>
            </a:r>
            <a:r>
              <a:rPr lang="ru-RU" sz="2400" b="1" i="1" u="sng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на </a:t>
            </a:r>
            <a:r>
              <a:rPr lang="ru-RU" sz="2400" b="1" i="1" u="sng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15</a:t>
            </a:r>
            <a:r>
              <a:rPr lang="ru-RU" sz="2400" b="1" i="1" u="sng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.08.2019 </a:t>
            </a:r>
            <a:r>
              <a:rPr lang="ru-RU" sz="2400" b="1" i="1" u="sng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г.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63961" y="190842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0917361" y="1908423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0861702" y="19032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59781025"/>
              </p:ext>
            </p:extLst>
          </p:nvPr>
        </p:nvGraphicFramePr>
        <p:xfrm>
          <a:off x="320121" y="929137"/>
          <a:ext cx="10876888" cy="6370320"/>
        </p:xfrm>
        <a:graphic>
          <a:graphicData uri="http://schemas.openxmlformats.org/drawingml/2006/table">
            <a:tbl>
              <a:tblPr firstRow="1" firstCol="1" bandRow="1"/>
              <a:tblGrid>
                <a:gridCol w="507736"/>
                <a:gridCol w="8856984"/>
                <a:gridCol w="1512168"/>
              </a:tblGrid>
              <a:tr h="3262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 п/п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Показатель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Количество (ед.)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18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Выравнивание доступности предоставления дополнительного образования детей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645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b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3.1</a:t>
                      </a:r>
                      <a:endParaRPr lang="ru-RU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Количество </a:t>
                      </a: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заочных школ и ежегодных сезонных школ для 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мотивированных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школьников </a:t>
                      </a:r>
                      <a:endParaRPr lang="ru-RU" sz="20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526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b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3.2</a:t>
                      </a:r>
                      <a:endParaRPr lang="ru-RU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Количество </a:t>
                      </a: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внедренных моделей обеспечения доступности 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дополнительного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образования для детей из сельской местности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526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b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3.3</a:t>
                      </a:r>
                      <a:endParaRPr lang="ru-RU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Количество </a:t>
                      </a: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разработанных и внедренных разноуровневых (ознакомительный, </a:t>
                      </a:r>
                      <a:endParaRPr lang="ru-RU" sz="20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базовый, продвинутый) программ дополнительного образования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526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b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3.4</a:t>
                      </a:r>
                      <a:endParaRPr lang="ru-RU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Количество </a:t>
                      </a: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реализуемых дополнительных общеобразовательных программ 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сетевой форме с использованием ресурсов организаций различных типов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6450">
                <a:tc row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b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3.5</a:t>
                      </a:r>
                      <a:endParaRPr lang="ru-RU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Количество </a:t>
                      </a: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разработанных и внедренных дистанционных 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курсов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дополнительного образования детей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8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По </a:t>
                      </a: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направленностям:  - техническая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4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                 - естественнонаучная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4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                 - художественная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6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                 - туристско-краеведческая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6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                  - социально-педагогическая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699" marR="36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34163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8"/>
          <p:cNvSpPr txBox="1"/>
          <p:nvPr/>
        </p:nvSpPr>
        <p:spPr>
          <a:xfrm>
            <a:off x="3276129" y="224163"/>
            <a:ext cx="4698161" cy="424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lnSpc>
                <a:spcPct val="90000"/>
              </a:lnSpc>
              <a:defRPr sz="4000">
                <a:solidFill>
                  <a:srgbClr val="1F4DA9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r>
              <a:rPr lang="ru-RU" sz="2400" b="1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Анализ текущей ситуации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77967461"/>
              </p:ext>
            </p:extLst>
          </p:nvPr>
        </p:nvGraphicFramePr>
        <p:xfrm>
          <a:off x="467817" y="972319"/>
          <a:ext cx="11017224" cy="5420856"/>
        </p:xfrm>
        <a:graphic>
          <a:graphicData uri="http://schemas.openxmlformats.org/drawingml/2006/table">
            <a:tbl>
              <a:tblPr firstRow="1" firstCol="1" bandRow="1"/>
              <a:tblGrid>
                <a:gridCol w="792088"/>
                <a:gridCol w="6408712"/>
                <a:gridCol w="1746300"/>
                <a:gridCol w="2070124"/>
              </a:tblGrid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 п/п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Показатель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(ед.)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Доля от общ. кол.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(%)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Детей в МО в возрасте от 5 до 18 лет                                                                                                                                                                                                         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3030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X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Детей, охваченных  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 (сертификаты учета)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571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7,9%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Детей, охваченных ЕН и НТ 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976">
                <a:tc row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Образовательных организаций 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39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X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5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 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отраслям: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-образование, в том числе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37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X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             -УДОД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X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             - СОШ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X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              - ДОУ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17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X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- культура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X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- спорт 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X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- молодежная политика 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X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- негосударственные частные                                                 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X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91237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8"/>
          <p:cNvSpPr txBox="1"/>
          <p:nvPr/>
        </p:nvSpPr>
        <p:spPr>
          <a:xfrm>
            <a:off x="3272149" y="278487"/>
            <a:ext cx="4698161" cy="4801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lnSpc>
                <a:spcPct val="90000"/>
              </a:lnSpc>
              <a:defRPr sz="4000">
                <a:solidFill>
                  <a:srgbClr val="1F4DA9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r>
              <a:rPr lang="ru-RU" sz="2400" b="1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Анализ текущей </a:t>
            </a:r>
            <a:r>
              <a:rPr lang="ru-RU" sz="2800" b="1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ситуации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28372993"/>
              </p:ext>
            </p:extLst>
          </p:nvPr>
        </p:nvGraphicFramePr>
        <p:xfrm>
          <a:off x="395809" y="758618"/>
          <a:ext cx="11305256" cy="6659880"/>
        </p:xfrm>
        <a:graphic>
          <a:graphicData uri="http://schemas.openxmlformats.org/drawingml/2006/table">
            <a:tbl>
              <a:tblPr firstRow="1" firstCol="1" bandRow="1"/>
              <a:tblGrid>
                <a:gridCol w="504056"/>
                <a:gridCol w="6912768"/>
                <a:gridCol w="1800200"/>
                <a:gridCol w="2088232"/>
              </a:tblGrid>
              <a:tr h="532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п/п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Показатель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(ед.)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Доля от общ. кол.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(%)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583">
                <a:tc row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Из них имеют лицензии на ведение образовательной деятельности в сфере дополнительного образования  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48,7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2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 отраслям:   - образование, в том числе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                          -УДОД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100%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                          - СОШ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78,9%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                          - ДОУ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5,8%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           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- 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культура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100%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            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- 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спорт 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            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- 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молодежная политика 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             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негосударственные частные                                                  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Реализуется  всего ДООП                                                                                                     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79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X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91"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том числе по направленностям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:- 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техническая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2,5%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                                            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естественнонаучная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2,5%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                                            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художественная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48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60%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                                           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- 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туристско-краеведческая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6,25%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                                            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физкультурно-спортивная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13,75%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                                            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социально-педагогическая</a:t>
                      </a: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15%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759" marR="437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93725" y="2381250"/>
            <a:ext cx="11880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606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51444" y="252239"/>
            <a:ext cx="10225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Модель системы ДОД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Ульчском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муниципальном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районе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2992675" y="1188343"/>
            <a:ext cx="2376264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РМЦ</a:t>
            </a:r>
            <a:endParaRPr lang="ru-RU" sz="3200" b="1" dirty="0">
              <a:solidFill>
                <a:schemeClr val="tx1"/>
              </a:solidFill>
            </a:endParaRPr>
          </a:p>
        </p:txBody>
      </p:sp>
      <p:cxnSp>
        <p:nvCxnSpPr>
          <p:cNvPr id="5" name="Прямая со стрелкой 4"/>
          <p:cNvCxnSpPr>
            <a:endCxn id="13" idx="0"/>
          </p:cNvCxnSpPr>
          <p:nvPr/>
        </p:nvCxnSpPr>
        <p:spPr>
          <a:xfrm flipH="1">
            <a:off x="1992075" y="2345348"/>
            <a:ext cx="1356062" cy="859219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848294" y="2345348"/>
            <a:ext cx="1215718" cy="859219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251793" y="3204567"/>
            <a:ext cx="3480564" cy="165618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МОЦ (МБУ ДО ЦВР </a:t>
            </a:r>
            <a:r>
              <a:rPr lang="ru-RU" b="1" dirty="0" err="1" smtClean="0">
                <a:solidFill>
                  <a:schemeClr val="tx1"/>
                </a:solidFill>
              </a:rPr>
              <a:t>с.Богородское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4323730" y="3204567"/>
            <a:ext cx="3480564" cy="165618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КОМИТЕТ ПО ОБРАЗОВАНИЮ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8342022" y="3204567"/>
            <a:ext cx="3480564" cy="165618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КОМИТЕТ ПО КУЛЬТУРЕ, МОЛОДЕЖНОЙ ПОЛИТИКЕ И СПОРТУ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17" name="Прямая со стрелкой 16"/>
          <p:cNvCxnSpPr>
            <a:stCxn id="13" idx="6"/>
            <a:endCxn id="14" idx="2"/>
          </p:cNvCxnSpPr>
          <p:nvPr/>
        </p:nvCxnSpPr>
        <p:spPr>
          <a:xfrm>
            <a:off x="3732357" y="4032659"/>
            <a:ext cx="591373" cy="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7804294" y="4032659"/>
            <a:ext cx="591373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3732356" y="4192256"/>
            <a:ext cx="591373" cy="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251793" y="5868863"/>
            <a:ext cx="1740282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СОШ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477996" y="5874199"/>
            <a:ext cx="1740282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ДОУ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212006" y="5874199"/>
            <a:ext cx="5184576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ОБРАЗОВАТЕЛЬНЫЕ УЧРЕЖДЕНИЯ КОМИТЕТА ПО КУЛЬТУРЕ, МОЛОДЁЖНОЙ ПОЛИТИКЕ И СПОРТУ</a:t>
            </a:r>
            <a:endParaRPr lang="ru-RU" sz="2000" b="1" dirty="0">
              <a:solidFill>
                <a:schemeClr val="tx1"/>
              </a:solidFill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 flipH="1">
            <a:off x="951444" y="4860751"/>
            <a:ext cx="524485" cy="1008112"/>
          </a:xfrm>
          <a:prstGeom prst="straightConnector1">
            <a:avLst/>
          </a:prstGeom>
          <a:ln w="57150">
            <a:solidFill>
              <a:srgbClr val="92D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endCxn id="22" idx="0"/>
          </p:cNvCxnSpPr>
          <p:nvPr/>
        </p:nvCxnSpPr>
        <p:spPr>
          <a:xfrm>
            <a:off x="2772073" y="4860751"/>
            <a:ext cx="576064" cy="1013448"/>
          </a:xfrm>
          <a:prstGeom prst="straightConnector1">
            <a:avLst/>
          </a:prstGeom>
          <a:ln w="57150">
            <a:solidFill>
              <a:srgbClr val="92D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3348137" y="4500711"/>
            <a:ext cx="2544273" cy="1368152"/>
          </a:xfrm>
          <a:prstGeom prst="straightConnector1">
            <a:avLst/>
          </a:prstGeom>
          <a:ln w="57150">
            <a:solidFill>
              <a:srgbClr val="92D050"/>
            </a:solidFill>
            <a:headEnd type="arrow"/>
            <a:tailEnd type="arrow"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H="1">
            <a:off x="1475929" y="4500711"/>
            <a:ext cx="3144344" cy="1224136"/>
          </a:xfrm>
          <a:prstGeom prst="straightConnector1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H="1">
            <a:off x="2907135" y="4811386"/>
            <a:ext cx="2622286" cy="1016496"/>
          </a:xfrm>
          <a:prstGeom prst="straightConnector1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flipH="1">
            <a:off x="8244681" y="4716735"/>
            <a:ext cx="864096" cy="1157464"/>
          </a:xfrm>
          <a:prstGeom prst="straightConnector1">
            <a:avLst/>
          </a:prstGeom>
          <a:ln w="57150">
            <a:solidFill>
              <a:srgbClr val="00B0F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12482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8"/>
          <p:cNvSpPr txBox="1"/>
          <p:nvPr/>
        </p:nvSpPr>
        <p:spPr>
          <a:xfrm>
            <a:off x="251793" y="203614"/>
            <a:ext cx="7418632" cy="424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lnSpc>
                <a:spcPct val="90000"/>
              </a:lnSpc>
              <a:defRPr sz="4000">
                <a:solidFill>
                  <a:srgbClr val="1F4DA9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r>
              <a:rPr lang="ru-RU" sz="2400" b="1" i="1" u="sng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Выполнение </a:t>
            </a:r>
            <a:r>
              <a:rPr lang="ru-RU" sz="2400" b="1" i="1" u="sng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ключевых показателей на </a:t>
            </a:r>
            <a:r>
              <a:rPr lang="ru-RU" sz="2400" b="1" i="1" u="sng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15</a:t>
            </a:r>
            <a:r>
              <a:rPr lang="ru-RU" sz="2400" b="1" i="1" u="sng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.08.2019 </a:t>
            </a:r>
            <a:r>
              <a:rPr lang="ru-RU" sz="2400" b="1" i="1" u="sng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г.                                </a:t>
            </a:r>
            <a:endParaRPr lang="ru-RU" sz="2400" b="1" i="1" u="sng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63961" y="190842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27178035"/>
              </p:ext>
            </p:extLst>
          </p:nvPr>
        </p:nvGraphicFramePr>
        <p:xfrm>
          <a:off x="179786" y="972320"/>
          <a:ext cx="11305256" cy="3628959"/>
        </p:xfrm>
        <a:graphic>
          <a:graphicData uri="http://schemas.openxmlformats.org/drawingml/2006/table">
            <a:tbl>
              <a:tblPr firstRow="1" firstCol="1" bandRow="1"/>
              <a:tblGrid>
                <a:gridCol w="504055"/>
                <a:gridCol w="7007826"/>
                <a:gridCol w="1849159"/>
                <a:gridCol w="1944216"/>
              </a:tblGrid>
              <a:tr h="8640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 п/п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Показатель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Количество (ед.)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Доля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(%)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Реализация модели персонифицированного  дополнительного образования </a:t>
                      </a:r>
                      <a:r>
                        <a:rPr lang="ru-RU" sz="2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детей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06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Выполнение задач плана-графика внедрения ПДО                     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1.2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Дети в МО, охваченных системой ПФДО 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571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18,85%</a:t>
                      </a: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Лимит сертификатов текущего периода 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0%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1.4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Выдано сертифкатов*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571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18,85%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1.5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Активировано  сертификатов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349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61,12%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70" marR="495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95809" y="4788743"/>
            <a:ext cx="7544958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2000" dirty="0">
                <a:latin typeface="Times New Roman"/>
                <a:ea typeface="Calibri"/>
                <a:cs typeface="Times New Roman"/>
              </a:rPr>
              <a:t>* </a:t>
            </a:r>
            <a:r>
              <a:rPr lang="ru-RU" sz="2000" dirty="0" smtClean="0">
                <a:latin typeface="Times New Roman"/>
                <a:ea typeface="Calibri"/>
                <a:cs typeface="Times New Roman"/>
              </a:rPr>
              <a:t>     от 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количества детей в возрасте от 5 -18 лет</a:t>
            </a:r>
          </a:p>
          <a:p>
            <a:pPr>
              <a:lnSpc>
                <a:spcPct val="115000"/>
              </a:lnSpc>
            </a:pPr>
            <a:r>
              <a:rPr lang="ru-RU" sz="2000" dirty="0" smtClean="0">
                <a:latin typeface="Times New Roman"/>
                <a:ea typeface="Calibri"/>
                <a:cs typeface="Times New Roman"/>
              </a:rPr>
              <a:t>**    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от лимита текущего периода;</a:t>
            </a:r>
          </a:p>
          <a:p>
            <a:pPr>
              <a:lnSpc>
                <a:spcPct val="115000"/>
              </a:lnSpc>
            </a:pPr>
            <a:r>
              <a:rPr lang="ru-RU" sz="2000" dirty="0">
                <a:latin typeface="Times New Roman"/>
                <a:ea typeface="Calibri"/>
                <a:cs typeface="Times New Roman"/>
              </a:rPr>
              <a:t>*** </a:t>
            </a:r>
            <a:r>
              <a:rPr lang="ru-RU" sz="2000" dirty="0" smtClean="0">
                <a:latin typeface="Times New Roman"/>
                <a:ea typeface="Calibri"/>
                <a:cs typeface="Times New Roman"/>
              </a:rPr>
              <a:t> от 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числа выданных сертификатов</a:t>
            </a:r>
          </a:p>
        </p:txBody>
      </p:sp>
    </p:spTree>
    <p:extLst>
      <p:ext uri="{BB962C8B-B14F-4D97-AF65-F5344CB8AC3E}">
        <p14:creationId xmlns="" xmlns:p14="http://schemas.microsoft.com/office/powerpoint/2010/main" val="321932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8"/>
          <p:cNvSpPr txBox="1"/>
          <p:nvPr/>
        </p:nvSpPr>
        <p:spPr>
          <a:xfrm>
            <a:off x="270125" y="180231"/>
            <a:ext cx="7202608" cy="424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lnSpc>
                <a:spcPct val="90000"/>
              </a:lnSpc>
              <a:defRPr sz="4000">
                <a:solidFill>
                  <a:srgbClr val="1F4DA9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r>
              <a:rPr lang="ru-RU" sz="2400" b="1" i="1" u="sng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Выполнение </a:t>
            </a:r>
            <a:r>
              <a:rPr lang="ru-RU" sz="2400" b="1" i="1" u="sng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ключевых показателей на </a:t>
            </a:r>
            <a:r>
              <a:rPr lang="ru-RU" sz="2400" b="1" i="1" u="sng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15</a:t>
            </a:r>
            <a:r>
              <a:rPr lang="ru-RU" sz="2400" b="1" i="1" u="sng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.08.2019</a:t>
            </a:r>
            <a:endParaRPr lang="ru-RU" sz="2400" b="1" i="1" u="sng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63961" y="190842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23097350"/>
              </p:ext>
            </p:extLst>
          </p:nvPr>
        </p:nvGraphicFramePr>
        <p:xfrm>
          <a:off x="539825" y="613459"/>
          <a:ext cx="9721080" cy="6203046"/>
        </p:xfrm>
        <a:graphic>
          <a:graphicData uri="http://schemas.openxmlformats.org/drawingml/2006/table">
            <a:tbl>
              <a:tblPr firstRow="1" firstCol="1" bandRow="1"/>
              <a:tblGrid>
                <a:gridCol w="504056"/>
                <a:gridCol w="4176464"/>
                <a:gridCol w="1368152"/>
                <a:gridCol w="3672408"/>
              </a:tblGrid>
              <a:tr h="6718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п/п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Показатель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Количество (ед.)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Доля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(%)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18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Внедрение </a:t>
                      </a: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навигатора по программам </a:t>
                      </a:r>
                      <a:r>
                        <a:rPr lang="ru-RU" sz="2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дополнительных</a:t>
                      </a:r>
                      <a:r>
                        <a:rPr lang="ru-RU" sz="2000" b="1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общеобразовательных</a:t>
                      </a:r>
                      <a:r>
                        <a:rPr lang="ru-RU" sz="2000" b="1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программ</a:t>
                      </a: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19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Всего ДООП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79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Х</a:t>
                      </a: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9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ДООП размещено в Навигатор                                     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79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922">
                <a:tc row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том числе в реестрах:              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бюджетные                                                                                                                                       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79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Х</a:t>
                      </a: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сертифицированные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Х</a:t>
                      </a: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платные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Х</a:t>
                      </a: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8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том числе по направленностям: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техническая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2,5%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естественнонаучная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2,5%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художественная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60%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туристско-краеведческая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6,25%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9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физкультурно-спортивная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13,75%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9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социально-педагогическая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15%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8" marR="469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967077" y="6948983"/>
            <a:ext cx="81417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/>
                <a:ea typeface="Calibri"/>
                <a:cs typeface="Times New Roman"/>
              </a:rPr>
              <a:t>* от общего числа;            **  от числа размещенных в Навигаторе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65591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="" xmlns:p14="http://schemas.microsoft.com/office/powerpoint/2010/main" val="2163487301"/>
              </p:ext>
            </p:extLst>
          </p:nvPr>
        </p:nvGraphicFramePr>
        <p:xfrm>
          <a:off x="755849" y="540271"/>
          <a:ext cx="9937104" cy="65527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796672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8"/>
          <p:cNvSpPr txBox="1"/>
          <p:nvPr/>
        </p:nvSpPr>
        <p:spPr>
          <a:xfrm>
            <a:off x="205308" y="252239"/>
            <a:ext cx="8928992" cy="424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lnSpc>
                <a:spcPct val="90000"/>
              </a:lnSpc>
              <a:defRPr sz="4000">
                <a:solidFill>
                  <a:srgbClr val="1F4DA9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r>
              <a:rPr lang="ru-RU" sz="2400" b="1" i="1" u="sng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Выполнение ключевых показателей на </a:t>
            </a:r>
            <a:r>
              <a:rPr lang="ru-RU" sz="2400" b="1" i="1" u="sng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15</a:t>
            </a:r>
            <a:r>
              <a:rPr lang="ru-RU" sz="2400" b="1" i="1" u="sng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.08.2019 </a:t>
            </a:r>
            <a:r>
              <a:rPr lang="ru-RU" sz="2400" b="1" i="1" u="sng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г.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63961" y="190842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23683763"/>
              </p:ext>
            </p:extLst>
          </p:nvPr>
        </p:nvGraphicFramePr>
        <p:xfrm>
          <a:off x="228607" y="972319"/>
          <a:ext cx="10536354" cy="4907280"/>
        </p:xfrm>
        <a:graphic>
          <a:graphicData uri="http://schemas.openxmlformats.org/drawingml/2006/table">
            <a:tbl>
              <a:tblPr firstRow="1" firstCol="1" bandRow="1"/>
              <a:tblGrid>
                <a:gridCol w="576064"/>
                <a:gridCol w="4248473"/>
                <a:gridCol w="936104"/>
                <a:gridCol w="4775713"/>
              </a:tblGrid>
              <a:tr h="2736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п/п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Показатель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(ед.)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* Доля (%)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685">
                <a:tc rowSpan="8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том числе по отраслям:         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- образование                                       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4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      - ДОУ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5,8%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4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        - СОШ 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78,9%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4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-УДОД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100%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4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- культура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4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- спорт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4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-молодежная </a:t>
                      </a: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политика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4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- негосударственные,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частные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83841" y="6228903"/>
            <a:ext cx="9649071" cy="703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От общего количества ДООП ОО, имеющих </a:t>
            </a:r>
            <a:r>
              <a:rPr lang="ru-RU" dirty="0">
                <a:latin typeface="Times New Roman" pitchFamily="18" charset="0"/>
                <a:ea typeface="Calibri"/>
                <a:cs typeface="Times New Roman" pitchFamily="18" charset="0"/>
              </a:rPr>
              <a:t>лицензии на ведение образовательной деятельности </a:t>
            </a: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 в сфере </a:t>
            </a:r>
            <a:r>
              <a:rPr lang="ru-RU" dirty="0">
                <a:latin typeface="Times New Roman" pitchFamily="18" charset="0"/>
                <a:ea typeface="Calibri"/>
                <a:cs typeface="Times New Roman" pitchFamily="18" charset="0"/>
              </a:rPr>
              <a:t>дополнительного образования</a:t>
            </a:r>
          </a:p>
        </p:txBody>
      </p:sp>
    </p:spTree>
    <p:extLst>
      <p:ext uri="{BB962C8B-B14F-4D97-AF65-F5344CB8AC3E}">
        <p14:creationId xmlns="" xmlns:p14="http://schemas.microsoft.com/office/powerpoint/2010/main" val="244534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="" xmlns:p14="http://schemas.microsoft.com/office/powerpoint/2010/main" val="2895826660"/>
              </p:ext>
            </p:extLst>
          </p:nvPr>
        </p:nvGraphicFramePr>
        <p:xfrm>
          <a:off x="683841" y="180231"/>
          <a:ext cx="10369152" cy="6696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5830981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1346</TotalTime>
  <Words>696</Words>
  <Application>Microsoft Office PowerPoint</Application>
  <PresentationFormat>Произвольный</PresentationFormat>
  <Paragraphs>319</Paragraphs>
  <Slides>12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Amilo</dc:creator>
  <cp:lastModifiedBy>Admin</cp:lastModifiedBy>
  <cp:revision>157</cp:revision>
  <cp:lastPrinted>2019-08-02T04:52:28Z</cp:lastPrinted>
  <dcterms:created xsi:type="dcterms:W3CDTF">2019-07-03T01:30:06Z</dcterms:created>
  <dcterms:modified xsi:type="dcterms:W3CDTF">2019-08-15T08:03:20Z</dcterms:modified>
</cp:coreProperties>
</file>